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1" r:id="rId10"/>
    <p:sldId id="262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9951-0305-49EF-8C41-7216ACC08F3F}" type="datetimeFigureOut">
              <a:rPr lang="hu-HU" smtClean="0"/>
              <a:t>2023. 06. 07.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11D23-F76A-40CB-B47A-C21C8FC193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921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0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87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27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37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1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925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14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922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u-HU"/>
              <a:t>Projektfeladat mechatronikusoknak (VIAUM039)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583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hu-HU"/>
              <a:t>2023. 06. 06.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Projektfeladat mechatronikusoknak (VIAUM039)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799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43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hu-HU"/>
              <a:t>2023. 06. 06.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Projektfeladat mechatronikusoknak (VIAUM039)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406400-F614-4CBA-88D1-A6C29AA89827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E79CEE4-05FF-10F5-6D79-1EB1368E8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236" y="758951"/>
            <a:ext cx="10875146" cy="3795294"/>
          </a:xfrm>
        </p:spPr>
        <p:txBody>
          <a:bodyPr>
            <a:normAutofit/>
          </a:bodyPr>
          <a:lstStyle/>
          <a:p>
            <a:r>
              <a:rPr lang="hu-HU" sz="6600" dirty="0">
                <a:latin typeface="Arial" panose="020B0604020202020204" pitchFamily="34" charset="0"/>
                <a:cs typeface="Arial" panose="020B0604020202020204" pitchFamily="34" charset="0"/>
              </a:rPr>
              <a:t>Okosóra készítése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hu-HU" sz="49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hu-HU" sz="4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Készítette:							Konzulens:</a:t>
            </a:r>
            <a:b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Nemes Balázs Boldizsár</a:t>
            </a:r>
            <a:r>
              <a:rPr lang="hu-HU" sz="40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hu-HU" sz="2700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hu-HU" sz="2700" dirty="0" err="1">
                <a:latin typeface="Arial" panose="020B0604020202020204" pitchFamily="34" charset="0"/>
                <a:cs typeface="Arial" panose="020B0604020202020204" pitchFamily="34" charset="0"/>
              </a:rPr>
              <a:t>Iváncsy</a:t>
            </a:r>
            <a:r>
              <a:rPr lang="hu-HU" sz="2700" dirty="0">
                <a:latin typeface="Arial" panose="020B0604020202020204" pitchFamily="34" charset="0"/>
                <a:cs typeface="Arial" panose="020B0604020202020204" pitchFamily="34" charset="0"/>
              </a:rPr>
              <a:t> Szabolcs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9149FB2-959F-47B7-D975-D58BD4B97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36" y="5313196"/>
            <a:ext cx="10058400" cy="1143000"/>
          </a:xfrm>
        </p:spPr>
        <p:txBody>
          <a:bodyPr>
            <a:normAutofit/>
          </a:bodyPr>
          <a:lstStyle/>
          <a:p>
            <a:r>
              <a:rPr lang="hu-HU" sz="3200" b="1" cap="none" dirty="0">
                <a:solidFill>
                  <a:schemeClr val="bg1"/>
                </a:solidFill>
              </a:rPr>
              <a:t>Projektfeladat </a:t>
            </a:r>
            <a:r>
              <a:rPr lang="hu-HU" sz="3200" b="1" cap="none" dirty="0" err="1">
                <a:solidFill>
                  <a:schemeClr val="bg1"/>
                </a:solidFill>
              </a:rPr>
              <a:t>mechatronikusoknak</a:t>
            </a:r>
            <a:r>
              <a:rPr lang="hu-HU" sz="3200" b="1" dirty="0">
                <a:solidFill>
                  <a:schemeClr val="bg1"/>
                </a:solidFill>
              </a:rPr>
              <a:t> (VIAUM039)</a:t>
            </a:r>
          </a:p>
          <a:p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19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F0C4F506-0F34-6DAE-6087-305728E3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Tervek a továbbfejlesztésre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52E40-CD01-3DFD-4CCF-1401B99D4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430779"/>
          </a:xfrm>
        </p:spPr>
        <p:txBody>
          <a:bodyPr>
            <a:normAutofit lnSpcReduction="10000"/>
          </a:bodyPr>
          <a:lstStyle/>
          <a:p>
            <a:r>
              <a:rPr lang="hu-HU" sz="2400" dirty="0"/>
              <a:t>Mikrofon és hangszóró beépítése</a:t>
            </a:r>
          </a:p>
          <a:p>
            <a:pPr lvl="1"/>
            <a:r>
              <a:rPr lang="hu-HU" sz="2000" dirty="0" err="1"/>
              <a:t>Kihangosító</a:t>
            </a:r>
            <a:r>
              <a:rPr lang="hu-HU" sz="2000" dirty="0"/>
              <a:t> médiaeszközként való használat</a:t>
            </a:r>
          </a:p>
          <a:p>
            <a:r>
              <a:rPr lang="hu-HU" sz="2400" dirty="0"/>
              <a:t>Bluetooth-kommunikáció okostelefonnal</a:t>
            </a:r>
          </a:p>
          <a:p>
            <a:pPr lvl="1"/>
            <a:r>
              <a:rPr lang="hu-HU" sz="2000" dirty="0"/>
              <a:t>Ébresztések küldése, szerkesztése</a:t>
            </a:r>
          </a:p>
          <a:p>
            <a:pPr lvl="1"/>
            <a:r>
              <a:rPr lang="hu-HU" sz="2000" dirty="0"/>
              <a:t>Esetleg naptár szinkronizálása</a:t>
            </a:r>
          </a:p>
          <a:p>
            <a:pPr lvl="1"/>
            <a:r>
              <a:rPr lang="hu-HU" sz="2000" dirty="0"/>
              <a:t>Háttér/számlap beállítás</a:t>
            </a:r>
          </a:p>
          <a:p>
            <a:r>
              <a:rPr lang="hu-HU" sz="2400" dirty="0"/>
              <a:t>Giroszkóp beépítése</a:t>
            </a:r>
          </a:p>
          <a:p>
            <a:pPr lvl="1"/>
            <a:r>
              <a:rPr lang="hu-HU" sz="2000" dirty="0"/>
              <a:t>Lépésszámlálás</a:t>
            </a:r>
          </a:p>
          <a:p>
            <a:pPr lvl="1"/>
            <a:r>
              <a:rPr lang="hu-HU" sz="2000" dirty="0"/>
              <a:t>Képernyő bekapcsolása, ha hirtelen vízszintes helyzetbe mozdítjuk (megnézzük az időt)</a:t>
            </a:r>
          </a:p>
          <a:p>
            <a:endParaRPr lang="hu-HU" dirty="0"/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EC10FC1E-8AC7-6465-C2CF-9F64D77F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D5AC3CD5-7DA1-4EA1-153D-08E9DEC5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816DAD8C-32CB-E724-074B-0FE292AB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10</a:t>
            </a:fld>
            <a:endParaRPr lang="hu-HU" sz="1400" dirty="0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7F3EB620-988A-9BCC-FC95-7BC9B5767EBE}"/>
              </a:ext>
            </a:extLst>
          </p:cNvPr>
          <p:cNvSpPr txBox="1">
            <a:spLocks/>
          </p:cNvSpPr>
          <p:nvPr/>
        </p:nvSpPr>
        <p:spPr>
          <a:xfrm>
            <a:off x="6096000" y="1845733"/>
            <a:ext cx="4998720" cy="4430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/>
              <a:t>Ébresztések kezelése</a:t>
            </a:r>
          </a:p>
          <a:p>
            <a:pPr lvl="1"/>
            <a:r>
              <a:rPr lang="hu-HU" sz="2000" dirty="0"/>
              <a:t>Ki- és bekapcsolás (ébresztés aktiválása)</a:t>
            </a:r>
          </a:p>
          <a:p>
            <a:pPr lvl="1"/>
            <a:r>
              <a:rPr lang="hu-HU" sz="2000" dirty="0"/>
              <a:t>Stílus, ismétlés átállítása</a:t>
            </a:r>
          </a:p>
          <a:p>
            <a:r>
              <a:rPr lang="hu-HU" sz="2400" dirty="0"/>
              <a:t>Esztétikai fejlesztések</a:t>
            </a:r>
          </a:p>
          <a:p>
            <a:pPr lvl="1"/>
            <a:r>
              <a:rPr lang="hu-HU" sz="2000" dirty="0"/>
              <a:t>Nagyobb méretű betűk, számok</a:t>
            </a:r>
          </a:p>
          <a:p>
            <a:pPr lvl="1"/>
            <a:r>
              <a:rPr lang="hu-HU" sz="2000" dirty="0"/>
              <a:t>Kijelzett </a:t>
            </a:r>
            <a:r>
              <a:rPr lang="hu-HU" sz="2000" dirty="0" err="1"/>
              <a:t>Stringeket</a:t>
            </a:r>
            <a:r>
              <a:rPr lang="hu-HU" sz="2000" dirty="0"/>
              <a:t>, számokat középre rendező függvények</a:t>
            </a:r>
          </a:p>
          <a:p>
            <a:pPr lvl="1"/>
            <a:r>
              <a:rPr lang="hu-HU" sz="2000" dirty="0"/>
              <a:t>Már nem aktuális objektumok automatikus maszkolása (felülírása)</a:t>
            </a:r>
          </a:p>
          <a:p>
            <a:pPr lvl="1"/>
            <a:r>
              <a:rPr lang="hu-HU" sz="2000" dirty="0"/>
              <a:t>Analóg mutatók teljes hosszban való kirajzolása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851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3DFA94-8E00-51EA-7944-B0F7883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Látványterv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6276AC8-7A7E-69F5-F0AB-516C1274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2023. 06. 06.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89AF5A-E534-D71A-04E4-13E3CB24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Projektfeladat mechatronikusoknak (VIAUM039)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45714EB-ED35-1381-A5C8-DC76F172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6400-F614-4CBA-88D1-A6C29AA89827}" type="slidenum">
              <a:rPr lang="hu-HU" smtClean="0"/>
              <a:t>11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13B0711-CCFB-4AA7-5197-2DF98F4A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976" y="2010946"/>
            <a:ext cx="4324704" cy="3825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79609CF-BBA9-5F09-492F-A82A8C81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48" y="2009417"/>
            <a:ext cx="5102745" cy="3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917A42-E8D1-77B8-1772-960B9DB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11" y="2546042"/>
            <a:ext cx="8746375" cy="882958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3B6DFAE-3C1D-9EE6-C1CA-67B6A647AF59}"/>
              </a:ext>
            </a:extLst>
          </p:cNvPr>
          <p:cNvSpPr/>
          <p:nvPr/>
        </p:nvSpPr>
        <p:spPr>
          <a:xfrm>
            <a:off x="923278" y="1464816"/>
            <a:ext cx="10404629" cy="452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Dátum helye 3">
            <a:extLst>
              <a:ext uri="{FF2B5EF4-FFF2-40B4-BE49-F238E27FC236}">
                <a16:creationId xmlns:a16="http://schemas.microsoft.com/office/drawing/2014/main" id="{9609FB63-F38A-68EF-2974-6388351E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9" name="Élőláb helye 4">
            <a:extLst>
              <a:ext uri="{FF2B5EF4-FFF2-40B4-BE49-F238E27FC236}">
                <a16:creationId xmlns:a16="http://schemas.microsoft.com/office/drawing/2014/main" id="{B6051B15-F26F-AA0A-10AE-A4BE7959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0" name="Dia számának helye 5">
            <a:extLst>
              <a:ext uri="{FF2B5EF4-FFF2-40B4-BE49-F238E27FC236}">
                <a16:creationId xmlns:a16="http://schemas.microsoft.com/office/drawing/2014/main" id="{498EEE75-49D1-C7F9-D559-4DCC4BC4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12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97065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AB6D38-C718-76E1-9A5C-37FAC415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Feledat</a:t>
            </a:r>
            <a:r>
              <a:rPr lang="hu-HU" dirty="0"/>
              <a:t> leírása, célkitűzések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E42209-621D-B4F4-23EA-8C2577A3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feladat célja egy viselhető, okos funkciókkal ellátott óra készítése volt</a:t>
            </a:r>
          </a:p>
          <a:p>
            <a:r>
              <a:rPr lang="hu-HU" dirty="0"/>
              <a:t>Okos funkciók:</a:t>
            </a:r>
          </a:p>
          <a:p>
            <a:pPr lvl="1"/>
            <a:r>
              <a:rPr lang="hu-HU" sz="2000" dirty="0"/>
              <a:t>Dátum és idő pontos kijelzése</a:t>
            </a:r>
          </a:p>
          <a:p>
            <a:pPr lvl="1"/>
            <a:r>
              <a:rPr lang="hu-HU" sz="2000" dirty="0"/>
              <a:t>Beállítható ébresztések</a:t>
            </a:r>
          </a:p>
          <a:p>
            <a:pPr lvl="1"/>
            <a:r>
              <a:rPr lang="hu-HU" sz="2000" dirty="0"/>
              <a:t>Időzítő</a:t>
            </a:r>
          </a:p>
          <a:p>
            <a:pPr lvl="1"/>
            <a:r>
              <a:rPr lang="hu-HU" sz="2000" dirty="0"/>
              <a:t>Vezeték nélküli kommunikáció</a:t>
            </a:r>
          </a:p>
          <a:p>
            <a:pPr lvl="1"/>
            <a:r>
              <a:rPr lang="hu-HU" sz="2000" dirty="0"/>
              <a:t>Alacsony energiafogyasztás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87878-7745-F91D-7315-78188419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4A3607E-77B4-96D6-AA6A-D89D0A98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7440C1-2F2A-E046-30D5-D376B7F9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2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94316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elektronika, Elektronikus alkatrész, Áramköri elem, Passzív áramköri elem látható&#10;&#10;Automatikusan generált leírás">
            <a:extLst>
              <a:ext uri="{FF2B5EF4-FFF2-40B4-BE49-F238E27FC236}">
                <a16:creationId xmlns:a16="http://schemas.microsoft.com/office/drawing/2014/main" id="{AF2F3B5D-CCA5-6E98-BB1C-B9FE8B2C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708" y="4788459"/>
            <a:ext cx="3175089" cy="1435665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D79E5B9-A656-8F38-B95B-5D8CD51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Hardver kiválasztása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A6A6E56-07A3-CBFB-BB58-83300577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023360"/>
          </a:xfrm>
        </p:spPr>
        <p:txBody>
          <a:bodyPr>
            <a:normAutofit/>
          </a:bodyPr>
          <a:lstStyle/>
          <a:p>
            <a:r>
              <a:rPr lang="hu-HU" sz="2400" dirty="0"/>
              <a:t>Mikrovezérlő:</a:t>
            </a:r>
          </a:p>
          <a:p>
            <a:pPr lvl="1"/>
            <a:r>
              <a:rPr lang="hu-HU" sz="2000" dirty="0" err="1"/>
              <a:t>Arduino</a:t>
            </a:r>
            <a:r>
              <a:rPr lang="hu-HU" sz="2000" dirty="0"/>
              <a:t> </a:t>
            </a:r>
            <a:r>
              <a:rPr lang="hu-HU" sz="2000" dirty="0" err="1"/>
              <a:t>Nano</a:t>
            </a:r>
            <a:r>
              <a:rPr lang="hu-HU" sz="2000" dirty="0"/>
              <a:t> 33 </a:t>
            </a:r>
            <a:r>
              <a:rPr lang="hu-HU" sz="2000" dirty="0" err="1"/>
              <a:t>IoT</a:t>
            </a:r>
            <a:endParaRPr lang="hu-HU" sz="2000" dirty="0"/>
          </a:p>
          <a:p>
            <a:pPr lvl="1"/>
            <a:r>
              <a:rPr lang="hu-HU" sz="2000" dirty="0"/>
              <a:t>Előnyök:</a:t>
            </a:r>
          </a:p>
          <a:p>
            <a:pPr lvl="2"/>
            <a:r>
              <a:rPr lang="hu-HU" sz="1800" dirty="0"/>
              <a:t>Magas órajel (48MHz)</a:t>
            </a:r>
          </a:p>
          <a:p>
            <a:pPr lvl="2"/>
            <a:r>
              <a:rPr lang="hu-HU" sz="1800" dirty="0"/>
              <a:t>Integrált WiFi- és Bluetooth modul</a:t>
            </a:r>
          </a:p>
          <a:p>
            <a:pPr lvl="2"/>
            <a:r>
              <a:rPr lang="hu-HU" sz="1800" dirty="0"/>
              <a:t>RTC modul</a:t>
            </a:r>
          </a:p>
          <a:p>
            <a:pPr lvl="2"/>
            <a:r>
              <a:rPr lang="hu-HU" sz="1800" dirty="0"/>
              <a:t>Jó fejlesztői környezet</a:t>
            </a:r>
          </a:p>
          <a:p>
            <a:pPr lvl="1"/>
            <a:r>
              <a:rPr lang="hu-HU" sz="2000" dirty="0"/>
              <a:t>Hátrányok:</a:t>
            </a:r>
          </a:p>
          <a:p>
            <a:pPr lvl="2"/>
            <a:r>
              <a:rPr lang="hu-HU" sz="1800" dirty="0"/>
              <a:t>A feladathoz relatív nagy méret</a:t>
            </a:r>
          </a:p>
          <a:p>
            <a:pPr lvl="2"/>
            <a:r>
              <a:rPr lang="hu-HU" sz="1800" dirty="0"/>
              <a:t>Ár</a:t>
            </a:r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E1B0EC52-8F4E-4D0B-ECAB-7C566F5A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087188CA-0961-1709-A575-6D19FE59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FD6BE296-C6EA-09B5-5F56-7EED9923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3</a:t>
            </a:fld>
            <a:endParaRPr lang="hu-HU" sz="1400" dirty="0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827C69E1-F594-4C43-9253-EDAFB4109660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82280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/>
              <a:t>Perifériák:</a:t>
            </a:r>
          </a:p>
          <a:p>
            <a:pPr lvl="1"/>
            <a:r>
              <a:rPr lang="hu-HU" sz="2000" dirty="0" err="1"/>
              <a:t>WaveShare</a:t>
            </a:r>
            <a:r>
              <a:rPr lang="hu-HU" sz="2000" dirty="0"/>
              <a:t> 1.28 inch kerek LCD kijelző</a:t>
            </a:r>
          </a:p>
          <a:p>
            <a:pPr lvl="1"/>
            <a:r>
              <a:rPr lang="hu-HU" sz="2000" dirty="0"/>
              <a:t>Nyomógombok</a:t>
            </a:r>
          </a:p>
          <a:p>
            <a:pPr lvl="1"/>
            <a:r>
              <a:rPr lang="hu-HU" sz="2000" dirty="0"/>
              <a:t>Rezgő motor</a:t>
            </a:r>
          </a:p>
          <a:p>
            <a:pPr lvl="1"/>
            <a:r>
              <a:rPr lang="hu-HU" sz="2000" dirty="0"/>
              <a:t>Elektromágneses hangjelző</a:t>
            </a:r>
          </a:p>
        </p:txBody>
      </p:sp>
      <p:pic>
        <p:nvPicPr>
          <p:cNvPr id="16" name="Kép 15" descr="A képen szöveg, embléma, címke, kör látható&#10;&#10;Automatikusan generált leírás">
            <a:extLst>
              <a:ext uri="{FF2B5EF4-FFF2-40B4-BE49-F238E27FC236}">
                <a16:creationId xmlns:a16="http://schemas.microsoft.com/office/drawing/2014/main" id="{217D8639-4B3E-AAE7-0DDE-331395CD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06" y="3696647"/>
            <a:ext cx="2378476" cy="237847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165A2983-6CAA-B867-01F0-B0C5C3C0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194" y="4655206"/>
            <a:ext cx="1986032" cy="1568918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9D538ABF-E386-84B7-F57D-C686D4B67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33" y="4655206"/>
            <a:ext cx="1288068" cy="1288068"/>
          </a:xfrm>
          <a:prstGeom prst="rect">
            <a:avLst/>
          </a:prstGeom>
        </p:spPr>
      </p:pic>
      <p:pic>
        <p:nvPicPr>
          <p:cNvPr id="22" name="Kép 21" descr="A képen berendezés, konyhagép, főzőlap látható&#10;&#10;Automatikusan generált leírás">
            <a:extLst>
              <a:ext uri="{FF2B5EF4-FFF2-40B4-BE49-F238E27FC236}">
                <a16:creationId xmlns:a16="http://schemas.microsoft.com/office/drawing/2014/main" id="{7FC9660D-2E4E-53A1-5BDB-D41E56D3E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53" y="2697692"/>
            <a:ext cx="1957514" cy="19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D77C498-86BD-2DBB-EA91-3D5421AF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Szoftver fejlesztése	</a:t>
            </a:r>
            <a:endParaRPr lang="hu-HU" sz="32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0C28908-428A-1D2C-815D-3768FC80C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hu-HU" sz="2400" dirty="0"/>
              <a:t>Gyártói LCD kezelő szoftver</a:t>
            </a:r>
          </a:p>
          <a:p>
            <a:pPr lvl="1"/>
            <a:r>
              <a:rPr lang="hu-HU" sz="2000" dirty="0"/>
              <a:t>A </a:t>
            </a:r>
            <a:r>
              <a:rPr lang="hu-HU" sz="2000" dirty="0" err="1"/>
              <a:t>Waveshare</a:t>
            </a:r>
            <a:r>
              <a:rPr lang="hu-HU" sz="2000" dirty="0"/>
              <a:t> által kiadott szoftver </a:t>
            </a:r>
            <a:r>
              <a:rPr lang="hu-HU" sz="2000" dirty="0" err="1"/>
              <a:t>debug-olása</a:t>
            </a:r>
            <a:r>
              <a:rPr lang="hu-HU" sz="2000" dirty="0"/>
              <a:t>, mikrovezérlő specifikus beállítása</a:t>
            </a:r>
          </a:p>
          <a:p>
            <a:pPr lvl="1"/>
            <a:r>
              <a:rPr lang="hu-HU" sz="2000" dirty="0"/>
              <a:t>LCD kezelése SPI-n keresztül</a:t>
            </a:r>
          </a:p>
          <a:p>
            <a:pPr lvl="1"/>
            <a:r>
              <a:rPr lang="hu-HU" sz="2000" dirty="0"/>
              <a:t>Alapvető funkciók</a:t>
            </a:r>
          </a:p>
          <a:p>
            <a:pPr lvl="2"/>
            <a:r>
              <a:rPr lang="hu-HU" sz="1800" dirty="0" err="1"/>
              <a:t>String</a:t>
            </a:r>
            <a:r>
              <a:rPr lang="hu-HU" sz="1800" dirty="0"/>
              <a:t>-ek, számok kiírása</a:t>
            </a:r>
          </a:p>
          <a:p>
            <a:pPr lvl="2"/>
            <a:r>
              <a:rPr lang="hu-HU" sz="1800" dirty="0"/>
              <a:t>Szakaszok, egyszerűbb geometriai formák rajzolása (téglalap, kör)</a:t>
            </a:r>
          </a:p>
          <a:p>
            <a:pPr lvl="2"/>
            <a:r>
              <a:rPr lang="hu-HU" sz="1800" dirty="0"/>
              <a:t>Megjelenő formák, karakterek tükrözése, forgatása</a:t>
            </a:r>
          </a:p>
          <a:p>
            <a:pPr lvl="1"/>
            <a:r>
              <a:rPr lang="hu-HU" sz="2000" dirty="0"/>
              <a:t>Felbontás: 240x240 </a:t>
            </a:r>
            <a:r>
              <a:rPr lang="hu-HU" sz="2000" dirty="0" err="1"/>
              <a:t>px</a:t>
            </a:r>
            <a:endParaRPr lang="hu-HU" sz="2000" dirty="0"/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92CA09DE-9198-4531-3C72-E567CB0F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B2E5DD93-D034-CE61-9875-B32FDA89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38FE2972-680C-FA6E-1094-B5C09FD2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4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01887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F3208371-F7E0-EAC0-94EB-D6F057F6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Szoftver fejlesztése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044D5664-9BD3-04DD-EC08-A6879915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8339683" cy="4023360"/>
          </a:xfrm>
        </p:spPr>
        <p:txBody>
          <a:bodyPr>
            <a:normAutofit/>
          </a:bodyPr>
          <a:lstStyle/>
          <a:p>
            <a:r>
              <a:rPr lang="hu-HU" sz="2400" dirty="0"/>
              <a:t>A feladathoz szükséges struktúrák, könyvtárak</a:t>
            </a:r>
          </a:p>
          <a:p>
            <a:pPr lvl="1"/>
            <a:r>
              <a:rPr lang="hu-HU" sz="2000" dirty="0"/>
              <a:t>Dátum struktúra (év, hónap nap, óra, perc, másodperc tagokkal)</a:t>
            </a:r>
          </a:p>
          <a:p>
            <a:pPr lvl="1"/>
            <a:r>
              <a:rPr lang="hu-HU" sz="2000" dirty="0"/>
              <a:t>Ébresztés struktúra (dátum, név, rendszeresség és stílus tagokkal)</a:t>
            </a:r>
          </a:p>
          <a:p>
            <a:pPr lvl="1"/>
            <a:r>
              <a:rPr lang="hu-HU" sz="2000" dirty="0"/>
              <a:t>Ezeket kezelő függvények</a:t>
            </a:r>
          </a:p>
          <a:p>
            <a:r>
              <a:rPr lang="hu-HU" sz="2400" dirty="0"/>
              <a:t>Kijelzést könnyítő, fő kódot egyszerűsítő könyvtárak</a:t>
            </a:r>
          </a:p>
          <a:p>
            <a:pPr lvl="1"/>
            <a:r>
              <a:rPr lang="hu-HU" sz="2000" dirty="0" err="1"/>
              <a:t>Header</a:t>
            </a:r>
            <a:r>
              <a:rPr lang="hu-HU" sz="2000" dirty="0"/>
              <a:t> fájl formájában</a:t>
            </a:r>
          </a:p>
          <a:p>
            <a:pPr lvl="1"/>
            <a:r>
              <a:rPr lang="hu-HU" sz="2000" dirty="0"/>
              <a:t>LCD és pin </a:t>
            </a:r>
            <a:r>
              <a:rPr lang="hu-HU" sz="2000" dirty="0" err="1"/>
              <a:t>setup</a:t>
            </a:r>
            <a:endParaRPr lang="hu-HU" sz="2000" dirty="0"/>
          </a:p>
          <a:p>
            <a:pPr lvl="1"/>
            <a:r>
              <a:rPr lang="hu-HU" sz="2000" dirty="0"/>
              <a:t>Idő kiíratás</a:t>
            </a:r>
          </a:p>
          <a:p>
            <a:pPr lvl="1"/>
            <a:r>
              <a:rPr lang="hu-HU" sz="2000" dirty="0"/>
              <a:t>WiFi kezelés</a:t>
            </a:r>
          </a:p>
          <a:p>
            <a:pPr lvl="1"/>
            <a:r>
              <a:rPr lang="hu-HU" sz="2000" dirty="0"/>
              <a:t>RTC modul kezelés</a:t>
            </a:r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7EB0613D-1C25-EC22-980D-32880616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614299AE-F592-4112-FDB8-0B9C11E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6CB8DC33-813C-E5C6-CC12-EAD14957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5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74658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21C6D7F2-AEAD-EA2F-5BF8-2147E6F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Szoftver fejlesztése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EABC556-972D-C17D-465F-16952618A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209695" cy="4297614"/>
          </a:xfrm>
        </p:spPr>
        <p:txBody>
          <a:bodyPr/>
          <a:lstStyle/>
          <a:p>
            <a:r>
              <a:rPr lang="hu-HU" sz="2400" dirty="0"/>
              <a:t>Fő program</a:t>
            </a:r>
          </a:p>
          <a:p>
            <a:endParaRPr lang="hu-HU" sz="2400" dirty="0"/>
          </a:p>
          <a:p>
            <a:r>
              <a:rPr lang="hu-HU" sz="2400" dirty="0"/>
              <a:t>Időbeli pontosság</a:t>
            </a:r>
          </a:p>
          <a:p>
            <a:pPr lvl="1"/>
            <a:r>
              <a:rPr lang="hu-HU" sz="2000" dirty="0"/>
              <a:t>Minél kevesebb számítás a program futása közben</a:t>
            </a:r>
          </a:p>
          <a:p>
            <a:pPr lvl="1"/>
            <a:r>
              <a:rPr lang="hu-HU" sz="2000" dirty="0"/>
              <a:t>Gombok </a:t>
            </a:r>
            <a:r>
              <a:rPr lang="hu-HU" sz="2000" dirty="0" err="1"/>
              <a:t>interrupt</a:t>
            </a:r>
            <a:r>
              <a:rPr lang="hu-HU" sz="2000" dirty="0"/>
              <a:t>-ként -&gt; nem csak a program egy adott pontján érzékeli a megnyomásukat</a:t>
            </a:r>
          </a:p>
          <a:p>
            <a:pPr lvl="1"/>
            <a:r>
              <a:rPr lang="hu-HU" sz="2000" dirty="0"/>
              <a:t>RTC miatt egyszerű </a:t>
            </a:r>
            <a:r>
              <a:rPr lang="hu-HU" sz="2000" dirty="0" err="1"/>
              <a:t>timer</a:t>
            </a:r>
            <a:r>
              <a:rPr lang="hu-HU" sz="2000" dirty="0"/>
              <a:t> </a:t>
            </a:r>
            <a:r>
              <a:rPr lang="hu-HU" sz="2000" dirty="0" err="1"/>
              <a:t>interrupt</a:t>
            </a:r>
            <a:r>
              <a:rPr lang="hu-HU" sz="2000" dirty="0"/>
              <a:t> (pl.: képernyő frissítése másodpercenként)</a:t>
            </a:r>
          </a:p>
          <a:p>
            <a:pPr lvl="1"/>
            <a:r>
              <a:rPr lang="hu-HU" sz="2000" dirty="0"/>
              <a:t>Dátum típusban DATE és TIME tagok -&gt; elég csak ezt a kettőt összehasonlítani -&gt; kevesebb számítás</a:t>
            </a:r>
          </a:p>
          <a:p>
            <a:pPr lvl="1"/>
            <a:r>
              <a:rPr lang="hu-HU" sz="2000" dirty="0"/>
              <a:t>NTP szerverről pontos idő lekérése</a:t>
            </a:r>
          </a:p>
          <a:p>
            <a:r>
              <a:rPr lang="hu-HU" sz="2400" dirty="0"/>
              <a:t>Függvények kiszervezése -&gt; átláthatóbb</a:t>
            </a:r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33874669-69C4-2073-D72F-3526D519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9D343038-7FD2-664F-99B6-D23E7D17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EAD06757-210D-2AF2-A515-2C046F1D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6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175755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55249095-ED75-E70A-8ECD-C4B30BCF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Szoftver fejlesztése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37E2B872-A543-E803-CF8A-27B98D8F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5268"/>
          </a:xfrm>
        </p:spPr>
        <p:txBody>
          <a:bodyPr>
            <a:normAutofit/>
          </a:bodyPr>
          <a:lstStyle/>
          <a:p>
            <a:r>
              <a:rPr lang="hu-HU" sz="2400" dirty="0"/>
              <a:t>Három üzemmód:</a:t>
            </a:r>
          </a:p>
          <a:p>
            <a:pPr lvl="1"/>
            <a:r>
              <a:rPr lang="hu-HU" sz="2000" dirty="0" err="1"/>
              <a:t>Sleep</a:t>
            </a:r>
            <a:r>
              <a:rPr lang="hu-HU" sz="2000" dirty="0"/>
              <a:t> </a:t>
            </a:r>
            <a:r>
              <a:rPr lang="hu-HU" sz="2000" dirty="0" err="1"/>
              <a:t>mode</a:t>
            </a:r>
            <a:endParaRPr lang="hu-HU" sz="2000" dirty="0"/>
          </a:p>
          <a:p>
            <a:pPr lvl="2"/>
            <a:r>
              <a:rPr lang="hu-HU" sz="1800" dirty="0"/>
              <a:t>LCD kikapcsolva -&gt; fogyasztás csökkentése</a:t>
            </a:r>
          </a:p>
          <a:p>
            <a:pPr lvl="2"/>
            <a:r>
              <a:rPr lang="hu-HU" sz="1800" dirty="0"/>
              <a:t>Beállított ébresztések </a:t>
            </a:r>
            <a:r>
              <a:rPr lang="hu-HU" sz="1800" dirty="0" err="1"/>
              <a:t>monitotozása</a:t>
            </a:r>
            <a:endParaRPr lang="hu-HU" sz="1800" dirty="0"/>
          </a:p>
          <a:p>
            <a:pPr lvl="1"/>
            <a:r>
              <a:rPr lang="hu-HU" sz="2000" dirty="0" err="1"/>
              <a:t>Active</a:t>
            </a:r>
            <a:r>
              <a:rPr lang="hu-HU" sz="2000" dirty="0"/>
              <a:t> </a:t>
            </a:r>
            <a:r>
              <a:rPr lang="hu-HU" sz="2000" dirty="0" err="1"/>
              <a:t>mode</a:t>
            </a:r>
            <a:endParaRPr lang="hu-HU" sz="2000" dirty="0"/>
          </a:p>
          <a:p>
            <a:pPr lvl="2"/>
            <a:r>
              <a:rPr lang="hu-HU" sz="1800" dirty="0"/>
              <a:t>LCD bekapcsolva</a:t>
            </a:r>
          </a:p>
          <a:p>
            <a:pPr lvl="2"/>
            <a:r>
              <a:rPr lang="hu-HU" sz="1800" dirty="0"/>
              <a:t>Interakció a programmal</a:t>
            </a:r>
          </a:p>
          <a:p>
            <a:pPr lvl="2"/>
            <a:r>
              <a:rPr lang="hu-HU" sz="1800" dirty="0"/>
              <a:t>Beállítások</a:t>
            </a:r>
          </a:p>
          <a:p>
            <a:pPr lvl="1"/>
            <a:r>
              <a:rPr lang="hu-HU" sz="2000" dirty="0"/>
              <a:t>Alarm </a:t>
            </a:r>
            <a:r>
              <a:rPr lang="hu-HU" sz="2000" dirty="0" err="1"/>
              <a:t>mode</a:t>
            </a:r>
            <a:endParaRPr lang="hu-HU" sz="2000" dirty="0"/>
          </a:p>
          <a:p>
            <a:pPr lvl="2"/>
            <a:r>
              <a:rPr lang="hu-HU" sz="1800" dirty="0"/>
              <a:t>LCD bekapcsolva</a:t>
            </a:r>
          </a:p>
          <a:p>
            <a:pPr lvl="2"/>
            <a:r>
              <a:rPr lang="hu-HU" sz="1800" dirty="0"/>
              <a:t>Beállítástól függően hangjelzés/rezgés</a:t>
            </a:r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A882C0B4-B2F4-881E-58BA-74D294EB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82C752D5-8599-84C2-8A92-1E6648A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CDB4C1CE-209F-5017-3D2E-9FC9E20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7</a:t>
            </a:fld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400345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0628DE74-57A5-683A-56EB-BA69F936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Szoftver fejlesztése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12C5933F-CED5-88C0-DB86-778324721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484045"/>
          </a:xfrm>
        </p:spPr>
        <p:txBody>
          <a:bodyPr/>
          <a:lstStyle/>
          <a:p>
            <a:r>
              <a:rPr lang="hu-HU" sz="2400" dirty="0"/>
              <a:t>Aktív üzemmód menü-szerkezete</a:t>
            </a:r>
          </a:p>
          <a:p>
            <a:r>
              <a:rPr lang="hu-HU" sz="2400" dirty="0"/>
              <a:t>Time display</a:t>
            </a:r>
          </a:p>
          <a:p>
            <a:pPr lvl="1"/>
            <a:r>
              <a:rPr lang="hu-HU" sz="2000" dirty="0"/>
              <a:t>Quick </a:t>
            </a:r>
            <a:r>
              <a:rPr lang="hu-HU" sz="2000" dirty="0" err="1"/>
              <a:t>watch</a:t>
            </a:r>
            <a:endParaRPr lang="hu-HU" sz="2000" dirty="0"/>
          </a:p>
          <a:p>
            <a:pPr lvl="2"/>
            <a:r>
              <a:rPr lang="hu-HU" sz="1800" dirty="0"/>
              <a:t>5 másodpercre bekapcsolja a képernyőt és kijelzi az időt</a:t>
            </a:r>
          </a:p>
          <a:p>
            <a:pPr lvl="1"/>
            <a:r>
              <a:rPr lang="hu-HU" sz="2000" dirty="0" err="1"/>
              <a:t>Permanent</a:t>
            </a:r>
            <a:r>
              <a:rPr lang="hu-HU" sz="2000" dirty="0"/>
              <a:t> </a:t>
            </a:r>
            <a:r>
              <a:rPr lang="hu-HU" sz="2000" dirty="0" err="1"/>
              <a:t>time</a:t>
            </a:r>
            <a:r>
              <a:rPr lang="hu-HU" sz="2000" dirty="0"/>
              <a:t> display</a:t>
            </a:r>
          </a:p>
          <a:p>
            <a:pPr lvl="2"/>
            <a:r>
              <a:rPr lang="hu-HU" sz="1800" dirty="0"/>
              <a:t>Tetszőleges ideig mutatja az időt</a:t>
            </a:r>
          </a:p>
          <a:p>
            <a:r>
              <a:rPr lang="hu-HU" sz="2400" dirty="0"/>
              <a:t>Alarm </a:t>
            </a:r>
            <a:r>
              <a:rPr lang="hu-HU" sz="2400" dirty="0" err="1"/>
              <a:t>set</a:t>
            </a:r>
            <a:endParaRPr lang="hu-HU" sz="2400" dirty="0"/>
          </a:p>
          <a:p>
            <a:pPr lvl="1"/>
            <a:r>
              <a:rPr lang="hu-HU" sz="2000" dirty="0"/>
              <a:t>Ébresztő kiválasztása</a:t>
            </a:r>
          </a:p>
          <a:p>
            <a:pPr lvl="2"/>
            <a:r>
              <a:rPr lang="hu-HU" sz="1800" dirty="0"/>
              <a:t>Ébresztés idejének megadása</a:t>
            </a:r>
          </a:p>
          <a:p>
            <a:pPr lvl="2"/>
            <a:r>
              <a:rPr lang="hu-HU" sz="1800" dirty="0"/>
              <a:t>Stílus megadása (néma/rezgő/hangos)</a:t>
            </a:r>
          </a:p>
          <a:p>
            <a:pPr lvl="2"/>
            <a:r>
              <a:rPr lang="hu-HU" sz="1800" dirty="0"/>
              <a:t>Rendszeresség (naponta, hetente, havonta)</a:t>
            </a:r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DDC2297F-19E3-CB98-2C02-35454B3F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C0E29608-990E-25FD-B6EC-6D2951AD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4FD74504-0119-0AFF-4A0A-EDA39522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8</a:t>
            </a:fld>
            <a:endParaRPr lang="hu-HU" sz="1400" dirty="0"/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2B4B3326-7F88-AC53-F528-9F595E9E4D5A}"/>
              </a:ext>
            </a:extLst>
          </p:cNvPr>
          <p:cNvSpPr txBox="1">
            <a:spLocks/>
          </p:cNvSpPr>
          <p:nvPr/>
        </p:nvSpPr>
        <p:spPr>
          <a:xfrm>
            <a:off x="6096000" y="1845732"/>
            <a:ext cx="4998720" cy="448404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2400" dirty="0"/>
          </a:p>
          <a:p>
            <a:r>
              <a:rPr lang="hu-HU" sz="2400" dirty="0" err="1"/>
              <a:t>Settings</a:t>
            </a:r>
            <a:endParaRPr lang="hu-HU" sz="2400" dirty="0"/>
          </a:p>
          <a:p>
            <a:pPr lvl="1"/>
            <a:r>
              <a:rPr lang="hu-HU" sz="2000" dirty="0"/>
              <a:t>Óra formátum (analóg/digitális)</a:t>
            </a:r>
          </a:p>
          <a:p>
            <a:pPr lvl="1"/>
            <a:r>
              <a:rPr lang="hu-HU" sz="2000" dirty="0"/>
              <a:t>Szundi idejének beállítása</a:t>
            </a:r>
          </a:p>
          <a:p>
            <a:r>
              <a:rPr lang="hu-HU" sz="2400" dirty="0" err="1"/>
              <a:t>Timer</a:t>
            </a:r>
            <a:endParaRPr lang="hu-HU" sz="2400" dirty="0"/>
          </a:p>
          <a:p>
            <a:pPr lvl="1"/>
            <a:r>
              <a:rPr lang="hu-HU" sz="2000" dirty="0"/>
              <a:t>Időzítő beállítása</a:t>
            </a:r>
          </a:p>
          <a:p>
            <a:pPr lvl="1"/>
            <a:r>
              <a:rPr lang="hu-HU" sz="2000" dirty="0"/>
              <a:t>Visszaszámlálás</a:t>
            </a:r>
          </a:p>
          <a:p>
            <a:pPr lvl="1"/>
            <a:r>
              <a:rPr lang="hu-HU" sz="2000" dirty="0"/>
              <a:t>Hangjelzés, ha lejárt</a:t>
            </a:r>
          </a:p>
          <a:p>
            <a:r>
              <a:rPr lang="hu-HU" sz="2400" dirty="0"/>
              <a:t>Alarm üzemmód</a:t>
            </a:r>
          </a:p>
          <a:p>
            <a:pPr lvl="1"/>
            <a:r>
              <a:rPr lang="hu-HU" sz="2000" dirty="0"/>
              <a:t>Aktív ébresztés</a:t>
            </a:r>
          </a:p>
          <a:p>
            <a:pPr lvl="2"/>
            <a:r>
              <a:rPr lang="hu-HU" sz="1800" dirty="0"/>
              <a:t>Kikapcsolás (BTNOFF)</a:t>
            </a:r>
          </a:p>
          <a:p>
            <a:pPr lvl="2"/>
            <a:r>
              <a:rPr lang="hu-HU" sz="1800" dirty="0"/>
              <a:t>Szundi (összes többi BTN)</a:t>
            </a:r>
          </a:p>
        </p:txBody>
      </p:sp>
    </p:spTree>
    <p:extLst>
      <p:ext uri="{BB962C8B-B14F-4D97-AF65-F5344CB8AC3E}">
        <p14:creationId xmlns:p14="http://schemas.microsoft.com/office/powerpoint/2010/main" val="87298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DD9B1829-38F9-55FA-5CAA-94D103C0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 dirty="0"/>
              <a:t>Használat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5A8EBCB9-3B4E-98BC-41E4-2862B31C5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4998721" cy="4614051"/>
          </a:xfrm>
        </p:spPr>
        <p:txBody>
          <a:bodyPr>
            <a:normAutofit/>
          </a:bodyPr>
          <a:lstStyle/>
          <a:p>
            <a:r>
              <a:rPr lang="hu-HU" sz="2400" dirty="0"/>
              <a:t>Öt nyomógomb</a:t>
            </a:r>
          </a:p>
          <a:p>
            <a:pPr lvl="1"/>
            <a:r>
              <a:rPr lang="hu-HU" sz="2000" dirty="0"/>
              <a:t>Négy fő gomb</a:t>
            </a:r>
          </a:p>
          <a:p>
            <a:pPr lvl="2"/>
            <a:r>
              <a:rPr lang="hu-HU" sz="1800" dirty="0"/>
              <a:t>Alul, felül, jobb- és baloldalt, kijelző alá beépítve (aktiválás az LCD lenyomásával)</a:t>
            </a:r>
          </a:p>
          <a:p>
            <a:pPr lvl="2"/>
            <a:r>
              <a:rPr lang="hu-HU" sz="1800" dirty="0" err="1"/>
              <a:t>Sleep</a:t>
            </a:r>
            <a:r>
              <a:rPr lang="hu-HU" sz="1800" dirty="0"/>
              <a:t> üzemmódból való felébresztés</a:t>
            </a:r>
          </a:p>
          <a:p>
            <a:pPr lvl="2"/>
            <a:r>
              <a:rPr lang="hu-HU" sz="1800" dirty="0"/>
              <a:t>Szundi aktiválása</a:t>
            </a:r>
          </a:p>
          <a:p>
            <a:pPr lvl="2"/>
            <a:r>
              <a:rPr lang="hu-HU" sz="1800" dirty="0"/>
              <a:t>Jobb-bal</a:t>
            </a:r>
          </a:p>
          <a:p>
            <a:pPr lvl="3"/>
            <a:r>
              <a:rPr lang="hu-HU" sz="1600" dirty="0"/>
              <a:t>Navigálás a főmenük között</a:t>
            </a:r>
          </a:p>
          <a:p>
            <a:pPr lvl="3"/>
            <a:r>
              <a:rPr lang="hu-HU" sz="1600" dirty="0"/>
              <a:t>Mentés, elvetés</a:t>
            </a:r>
            <a:endParaRPr lang="hu-HU" sz="1800" dirty="0"/>
          </a:p>
          <a:p>
            <a:pPr lvl="2"/>
            <a:r>
              <a:rPr lang="hu-HU" sz="1800" dirty="0"/>
              <a:t>Fel-le</a:t>
            </a:r>
          </a:p>
          <a:p>
            <a:pPr lvl="3"/>
            <a:r>
              <a:rPr lang="hu-HU" sz="1600" dirty="0"/>
              <a:t>Főmenü és almenük közötti átjárás</a:t>
            </a:r>
          </a:p>
          <a:p>
            <a:pPr lvl="3"/>
            <a:r>
              <a:rPr lang="hu-HU" sz="1600" dirty="0"/>
              <a:t>Értékek beállítása</a:t>
            </a:r>
          </a:p>
          <a:p>
            <a:pPr lvl="1"/>
            <a:r>
              <a:rPr lang="hu-HU" sz="2000" dirty="0" err="1"/>
              <a:t>Off</a:t>
            </a:r>
            <a:r>
              <a:rPr lang="hu-HU" sz="2000" dirty="0"/>
              <a:t> gomb</a:t>
            </a:r>
          </a:p>
          <a:p>
            <a:pPr lvl="2"/>
            <a:r>
              <a:rPr lang="hu-HU" sz="1800" dirty="0"/>
              <a:t>Ébresztés és időzítő jelzésének kikapcsolása</a:t>
            </a:r>
          </a:p>
        </p:txBody>
      </p:sp>
      <p:sp>
        <p:nvSpPr>
          <p:cNvPr id="9" name="Dátum helye 3">
            <a:extLst>
              <a:ext uri="{FF2B5EF4-FFF2-40B4-BE49-F238E27FC236}">
                <a16:creationId xmlns:a16="http://schemas.microsoft.com/office/drawing/2014/main" id="{670F37F5-89DF-655B-BA74-8366215A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9785"/>
            <a:ext cx="3569551" cy="365125"/>
          </a:xfrm>
        </p:spPr>
        <p:txBody>
          <a:bodyPr/>
          <a:lstStyle/>
          <a:p>
            <a:r>
              <a:rPr lang="hu-HU" sz="1400" dirty="0"/>
              <a:t>2023. 06. 06.</a:t>
            </a:r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80E04BB3-1624-863A-3F9C-3DB64D8E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hu-HU" sz="1400" cap="none" dirty="0"/>
              <a:t>Projektfeladat </a:t>
            </a:r>
            <a:r>
              <a:rPr lang="hu-HU" sz="1400" cap="none" dirty="0" err="1"/>
              <a:t>mechatronikusoknak</a:t>
            </a:r>
            <a:r>
              <a:rPr lang="hu-HU" sz="1400" cap="none" dirty="0"/>
              <a:t> (VIAUM039)</a:t>
            </a:r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FE21F049-3D21-CA12-227B-881281DA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2291542" cy="365125"/>
          </a:xfrm>
        </p:spPr>
        <p:txBody>
          <a:bodyPr/>
          <a:lstStyle/>
          <a:p>
            <a:fld id="{46406400-F614-4CBA-88D1-A6C29AA89827}" type="slidenum">
              <a:rPr lang="hu-HU" sz="1400" smtClean="0"/>
              <a:t>9</a:t>
            </a:fld>
            <a:endParaRPr lang="hu-HU" sz="14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8D53DAC-FDDA-0300-2F24-B0845936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125" y="4106493"/>
            <a:ext cx="2190207" cy="2177867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E63696E-07E1-AD03-900E-4702DEB0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24" y="1826943"/>
            <a:ext cx="2190207" cy="2201526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D7DDDED-83CC-7E7F-30D2-E8C01174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1864523"/>
            <a:ext cx="2190207" cy="216394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DDB4DE63-3333-51FF-3B7A-D7889EE8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545" y="4106493"/>
            <a:ext cx="2190208" cy="22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66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</TotalTime>
  <Words>669</Words>
  <Application>Microsoft Office PowerPoint</Application>
  <PresentationFormat>Szélesvásznú</PresentationFormat>
  <Paragraphs>159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Retrospektív</vt:lpstr>
      <vt:lpstr>Okosóra készítése   Készítette:       Konzulens: Nemes Balázs Boldizsár     Dr. Iváncsy Szabolcs</vt:lpstr>
      <vt:lpstr>Feledat leírása, célkitűzések</vt:lpstr>
      <vt:lpstr>Hardver kiválasztása</vt:lpstr>
      <vt:lpstr>Szoftver fejlesztése </vt:lpstr>
      <vt:lpstr>Szoftver fejlesztése</vt:lpstr>
      <vt:lpstr>Szoftver fejlesztése</vt:lpstr>
      <vt:lpstr>Szoftver fejlesztése</vt:lpstr>
      <vt:lpstr>Szoftver fejlesztése</vt:lpstr>
      <vt:lpstr>Használat</vt:lpstr>
      <vt:lpstr>Tervek a továbbfejlesztésre</vt:lpstr>
      <vt:lpstr>Látványterv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Okosóra készítése   Készítette:       Konzulens: Nemes Balázs Boldizsár     Dr. Iváncsy Szabolcs</dc:title>
  <dc:creator>Nemes Balázs Boldizsár</dc:creator>
  <cp:lastModifiedBy>Nemes Balázs Boldizsár</cp:lastModifiedBy>
  <cp:revision>4</cp:revision>
  <dcterms:created xsi:type="dcterms:W3CDTF">2023-06-06T18:32:10Z</dcterms:created>
  <dcterms:modified xsi:type="dcterms:W3CDTF">2023-06-07T11:47:17Z</dcterms:modified>
</cp:coreProperties>
</file>